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282" r:id="rId3"/>
    <p:sldId id="258" r:id="rId4"/>
    <p:sldId id="256" r:id="rId5"/>
    <p:sldId id="268" r:id="rId6"/>
    <p:sldId id="257" r:id="rId7"/>
    <p:sldId id="260" r:id="rId8"/>
    <p:sldId id="261" r:id="rId9"/>
    <p:sldId id="262" r:id="rId10"/>
    <p:sldId id="263" r:id="rId11"/>
    <p:sldId id="264" r:id="rId12"/>
    <p:sldId id="266" r:id="rId13"/>
    <p:sldId id="265" r:id="rId14"/>
    <p:sldId id="267" r:id="rId15"/>
    <p:sldId id="270" r:id="rId16"/>
    <p:sldId id="273" r:id="rId17"/>
    <p:sldId id="274" r:id="rId18"/>
    <p:sldId id="275" r:id="rId19"/>
    <p:sldId id="276" r:id="rId20"/>
    <p:sldId id="277" r:id="rId21"/>
    <p:sldId id="278" r:id="rId22"/>
    <p:sldId id="285" r:id="rId23"/>
    <p:sldId id="283" r:id="rId24"/>
    <p:sldId id="284" r:id="rId25"/>
    <p:sldId id="279" r:id="rId26"/>
    <p:sldId id="280" r:id="rId27"/>
    <p:sldId id="269" r:id="rId28"/>
    <p:sldId id="271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1BE1052-121B-4F90-891E-3E7F36620DA5}">
          <p14:sldIdLst>
            <p14:sldId id="281"/>
            <p14:sldId id="282"/>
            <p14:sldId id="258"/>
            <p14:sldId id="256"/>
            <p14:sldId id="268"/>
            <p14:sldId id="257"/>
            <p14:sldId id="260"/>
            <p14:sldId id="261"/>
            <p14:sldId id="262"/>
            <p14:sldId id="263"/>
            <p14:sldId id="264"/>
            <p14:sldId id="266"/>
            <p14:sldId id="265"/>
            <p14:sldId id="267"/>
            <p14:sldId id="270"/>
            <p14:sldId id="273"/>
            <p14:sldId id="274"/>
            <p14:sldId id="275"/>
            <p14:sldId id="276"/>
            <p14:sldId id="277"/>
            <p14:sldId id="278"/>
            <p14:sldId id="285"/>
            <p14:sldId id="283"/>
            <p14:sldId id="284"/>
            <p14:sldId id="279"/>
            <p14:sldId id="280"/>
            <p14:sldId id="269"/>
            <p14:sldId id="27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578" y="-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061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994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062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320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890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533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618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97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971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834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30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31E811-4D0D-41F5-92BC-54B17944F109}" type="datetimeFigureOut">
              <a:rPr lang="en-US" smtClean="0"/>
              <a:t>1/27/2020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453A9-A6A7-40D0-A2DE-F63A15031C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3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5638800"/>
          </a:xfrm>
        </p:spPr>
        <p:txBody>
          <a:bodyPr/>
          <a:lstStyle/>
          <a:p>
            <a:r>
              <a:rPr lang="en-US" sz="5400" dirty="0" smtClean="0">
                <a:solidFill>
                  <a:srgbClr val="0070C0"/>
                </a:solidFill>
              </a:rPr>
              <a:t>Web-Scraping Project: Analyzing Half Year of Reuters News Articles</a:t>
            </a:r>
            <a:r>
              <a:rPr lang="en-US" dirty="0" smtClean="0">
                <a:solidFill>
                  <a:srgbClr val="0070C0"/>
                </a:solidFill>
              </a:rPr>
              <a:t/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sz="3600" dirty="0" smtClean="0">
                <a:solidFill>
                  <a:srgbClr val="0070C0"/>
                </a:solidFill>
              </a:rPr>
              <a:t>For NYC Data Science Academy</a:t>
            </a:r>
            <a:br>
              <a:rPr lang="en-US" sz="3600" dirty="0" smtClean="0">
                <a:solidFill>
                  <a:srgbClr val="0070C0"/>
                </a:solidFill>
              </a:rPr>
            </a:br>
            <a:r>
              <a:rPr lang="en-US" sz="3600" dirty="0" smtClean="0">
                <a:solidFill>
                  <a:srgbClr val="0070C0"/>
                </a:solidFill>
              </a:rPr>
              <a:t>Joe Lu, Jan 2020</a:t>
            </a:r>
            <a:endParaRPr lang="en-US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40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17455" y="5829014"/>
            <a:ext cx="8229600" cy="1020763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Aug 25, 2019: </a:t>
            </a:r>
            <a:r>
              <a:rPr lang="en-US" dirty="0" smtClean="0">
                <a:solidFill>
                  <a:srgbClr val="0070C0"/>
                </a:solidFill>
              </a:rPr>
              <a:t>President Trump “regrets </a:t>
            </a:r>
            <a:r>
              <a:rPr lang="en-US" dirty="0" smtClean="0">
                <a:solidFill>
                  <a:srgbClr val="0070C0"/>
                </a:solidFill>
              </a:rPr>
              <a:t>not raising tariffs higher on </a:t>
            </a:r>
            <a:r>
              <a:rPr lang="en-US" dirty="0" smtClean="0">
                <a:solidFill>
                  <a:srgbClr val="0070C0"/>
                </a:solidFill>
              </a:rPr>
              <a:t>China”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6146" name="Picture 2" descr="C:\MAIN\NYCDSA\Web_Scraping_Project\Graphic - Appearance of word chin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200"/>
            <a:ext cx="9067800" cy="5800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457200"/>
            <a:ext cx="142875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2115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17455" y="5829014"/>
            <a:ext cx="8229600" cy="1020763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Mid Dec 2019: Boeing halts 737 Max production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7170" name="Picture 2" descr="C:\MAIN\NYCDSA\Web_Scraping_Project\Graphic - Appearance of word boe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8991600" cy="579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81000"/>
            <a:ext cx="142875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9448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rgbClr val="0070C0"/>
                </a:solidFill>
              </a:rPr>
              <a:t>Reuters already labeled the articles…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3000"/>
            <a:ext cx="4038600" cy="4525963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'Business News'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'Technology News'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'Big Story 15'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'Japan'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'World News'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'Foreign Exchange Analysis'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'Cyber Risk'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'Sustainable Business'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'Environment'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'</a:t>
            </a:r>
            <a:r>
              <a:rPr lang="en-US" dirty="0" err="1" smtClean="0">
                <a:solidFill>
                  <a:srgbClr val="0070C0"/>
                </a:solidFill>
              </a:rPr>
              <a:t>Fintech</a:t>
            </a:r>
            <a:r>
              <a:rPr lang="en-US" dirty="0" smtClean="0">
                <a:solidFill>
                  <a:srgbClr val="0070C0"/>
                </a:solidFill>
              </a:rPr>
              <a:t>'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038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11</a:t>
            </a:r>
            <a:r>
              <a:rPr lang="en-US" smtClean="0">
                <a:solidFill>
                  <a:srgbClr val="0070C0"/>
                </a:solidFill>
              </a:rPr>
              <a:t>.  'Wealth'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12</a:t>
            </a:r>
            <a:r>
              <a:rPr lang="en-US" smtClean="0">
                <a:solidFill>
                  <a:srgbClr val="0070C0"/>
                </a:solidFill>
              </a:rPr>
              <a:t>.  'Entertainment News'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13</a:t>
            </a:r>
            <a:r>
              <a:rPr lang="en-US" smtClean="0">
                <a:solidFill>
                  <a:srgbClr val="0070C0"/>
                </a:solidFill>
              </a:rPr>
              <a:t>.  'U.S.'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14</a:t>
            </a:r>
            <a:r>
              <a:rPr lang="en-US" smtClean="0">
                <a:solidFill>
                  <a:srgbClr val="0070C0"/>
                </a:solidFill>
              </a:rPr>
              <a:t>.  'Politics'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15</a:t>
            </a:r>
            <a:r>
              <a:rPr lang="en-US" smtClean="0">
                <a:solidFill>
                  <a:srgbClr val="0070C0"/>
                </a:solidFill>
              </a:rPr>
              <a:t>.  'Deals'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16</a:t>
            </a:r>
            <a:r>
              <a:rPr lang="en-US" smtClean="0">
                <a:solidFill>
                  <a:srgbClr val="0070C0"/>
                </a:solidFill>
              </a:rPr>
              <a:t>.  'Supreme Court'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17</a:t>
            </a:r>
            <a:r>
              <a:rPr lang="en-US" smtClean="0">
                <a:solidFill>
                  <a:srgbClr val="0070C0"/>
                </a:solidFill>
              </a:rPr>
              <a:t>.  'U.S</a:t>
            </a:r>
            <a:r>
              <a:rPr lang="en-US" dirty="0" smtClean="0">
                <a:solidFill>
                  <a:srgbClr val="0070C0"/>
                </a:solidFill>
              </a:rPr>
              <a:t>. </a:t>
            </a:r>
            <a:r>
              <a:rPr lang="en-US" smtClean="0">
                <a:solidFill>
                  <a:srgbClr val="0070C0"/>
                </a:solidFill>
              </a:rPr>
              <a:t>Legal News'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18</a:t>
            </a:r>
            <a:r>
              <a:rPr lang="en-US" smtClean="0">
                <a:solidFill>
                  <a:srgbClr val="0070C0"/>
                </a:solidFill>
              </a:rPr>
              <a:t>.  'Brexit'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19</a:t>
            </a:r>
            <a:r>
              <a:rPr lang="en-US" smtClean="0">
                <a:solidFill>
                  <a:srgbClr val="0070C0"/>
                </a:solidFill>
              </a:rPr>
              <a:t>.  'Asia'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20</a:t>
            </a:r>
            <a:r>
              <a:rPr lang="en-US" smtClean="0">
                <a:solidFill>
                  <a:srgbClr val="0070C0"/>
                </a:solidFill>
              </a:rPr>
              <a:t>.  'Hedge </a:t>
            </a:r>
            <a:r>
              <a:rPr lang="en-US" dirty="0" smtClean="0">
                <a:solidFill>
                  <a:srgbClr val="0070C0"/>
                </a:solidFill>
              </a:rPr>
              <a:t>Funds </a:t>
            </a:r>
            <a:r>
              <a:rPr lang="en-US" smtClean="0">
                <a:solidFill>
                  <a:srgbClr val="0070C0"/>
                </a:solidFill>
              </a:rPr>
              <a:t>- Asia'</a:t>
            </a: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21</a:t>
            </a:r>
            <a:r>
              <a:rPr lang="en-US" smtClean="0">
                <a:solidFill>
                  <a:srgbClr val="0070C0"/>
                </a:solidFill>
              </a:rPr>
              <a:t>.  'Top News'</a:t>
            </a:r>
            <a:endParaRPr lang="en-US" dirty="0" smtClean="0">
              <a:solidFill>
                <a:srgbClr val="0070C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87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3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514600"/>
            <a:ext cx="5698092" cy="43433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Some labels are redundant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4800" y="1600200"/>
            <a:ext cx="8229600" cy="48768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“Big Story 15” and “Top News?”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“Supreme Court” and “U.S. Legal News?”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“Japan”, “Asia”, and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   “Hedge Funds – Asia?”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There is a “Foreign Exchange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   Analysis” category, but no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   category for the stock,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   fixed income, or commodity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   markets?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81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>
                <a:solidFill>
                  <a:srgbClr val="0070C0"/>
                </a:solidFill>
              </a:rPr>
              <a:t>Let's </a:t>
            </a:r>
            <a:r>
              <a:rPr lang="en-US" dirty="0" smtClean="0">
                <a:solidFill>
                  <a:srgbClr val="0070C0"/>
                </a:solidFill>
              </a:rPr>
              <a:t>use clustering to make new labels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0244" name="Picture 4" descr="Image result for k means cluster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681334"/>
            <a:ext cx="8934450" cy="4991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41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Tell K-Means to find 10 categories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Category 1: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“737”: 163 times  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</a:t>
            </a:r>
            <a:r>
              <a:rPr lang="en-US" dirty="0" err="1" smtClean="0">
                <a:solidFill>
                  <a:srgbClr val="0070C0"/>
                </a:solidFill>
              </a:rPr>
              <a:t>boeing</a:t>
            </a:r>
            <a:r>
              <a:rPr lang="en-US" dirty="0" smtClean="0">
                <a:solidFill>
                  <a:srgbClr val="0070C0"/>
                </a:solidFill>
              </a:rPr>
              <a:t>”: 162 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“max”: 157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Ex: </a:t>
            </a:r>
            <a:r>
              <a:rPr lang="en-US" smtClean="0">
                <a:solidFill>
                  <a:srgbClr val="0070C0"/>
                </a:solidFill>
              </a:rPr>
              <a:t>“Boeing's </a:t>
            </a:r>
            <a:r>
              <a:rPr lang="en-US" dirty="0" smtClean="0">
                <a:solidFill>
                  <a:srgbClr val="0070C0"/>
                </a:solidFill>
              </a:rPr>
              <a:t>777X jetliner successfully completes…”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Ex: </a:t>
            </a:r>
            <a:r>
              <a:rPr lang="en-US" smtClean="0">
                <a:solidFill>
                  <a:srgbClr val="0070C0"/>
                </a:solidFill>
              </a:rPr>
              <a:t>“Boeing's </a:t>
            </a:r>
            <a:r>
              <a:rPr lang="en-US" dirty="0" smtClean="0">
                <a:solidFill>
                  <a:srgbClr val="0070C0"/>
                </a:solidFill>
              </a:rPr>
              <a:t>new CEO orders rethink on key </a:t>
            </a:r>
            <a:r>
              <a:rPr lang="en-US" dirty="0" err="1" smtClean="0">
                <a:solidFill>
                  <a:srgbClr val="0070C0"/>
                </a:solidFill>
              </a:rPr>
              <a:t>jetline</a:t>
            </a:r>
            <a:r>
              <a:rPr lang="en-US" dirty="0" smtClean="0">
                <a:solidFill>
                  <a:srgbClr val="0070C0"/>
                </a:solidFill>
              </a:rPr>
              <a:t>…”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Ex: “Airbus hits record highs…”</a:t>
            </a:r>
          </a:p>
          <a:p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94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Tell K-Means to find 10 categories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Category 2: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“oil”: 147 times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</a:t>
            </a:r>
            <a:r>
              <a:rPr lang="en-US" dirty="0" err="1" smtClean="0">
                <a:solidFill>
                  <a:srgbClr val="0070C0"/>
                </a:solidFill>
              </a:rPr>
              <a:t>saudi</a:t>
            </a:r>
            <a:r>
              <a:rPr lang="en-US" dirty="0" smtClean="0">
                <a:solidFill>
                  <a:srgbClr val="0070C0"/>
                </a:solidFill>
              </a:rPr>
              <a:t>”: 42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“crude”: 31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</a:t>
            </a:r>
            <a:r>
              <a:rPr lang="en-US" dirty="0" err="1" smtClean="0">
                <a:solidFill>
                  <a:srgbClr val="0070C0"/>
                </a:solidFill>
              </a:rPr>
              <a:t>opec</a:t>
            </a:r>
            <a:r>
              <a:rPr lang="en-US" dirty="0" smtClean="0">
                <a:solidFill>
                  <a:srgbClr val="0070C0"/>
                </a:solidFill>
              </a:rPr>
              <a:t>”: 25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Ex: “Oil slides 2% as glut forecast…”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Ex: “Oil edges up after five days of losses…”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Ex: “Divergent paths: Oil, natural gas going different…”</a:t>
            </a:r>
          </a:p>
          <a:p>
            <a:pPr lvl="1"/>
            <a:endParaRPr lang="en-US" dirty="0" smtClean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66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Tell K-Means to find 10 categories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Category 3: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“billion”: 126 times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</a:t>
            </a:r>
            <a:r>
              <a:rPr lang="en-US" dirty="0" err="1" smtClean="0">
                <a:solidFill>
                  <a:srgbClr val="0070C0"/>
                </a:solidFill>
              </a:rPr>
              <a:t>ceo</a:t>
            </a:r>
            <a:r>
              <a:rPr lang="en-US" dirty="0" smtClean="0">
                <a:solidFill>
                  <a:srgbClr val="0070C0"/>
                </a:solidFill>
              </a:rPr>
              <a:t>”: 110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“sources”: 95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Ex: “Nestle teams up with Canadian plant-based ingredients…”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Ex: “Xerox nominates new HP board after buyout…”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Ex: “JPMorgan board raises </a:t>
            </a:r>
            <a:r>
              <a:rPr lang="en-US" smtClean="0">
                <a:solidFill>
                  <a:srgbClr val="0070C0"/>
                </a:solidFill>
              </a:rPr>
              <a:t>CEO Dimon's </a:t>
            </a:r>
            <a:r>
              <a:rPr lang="en-US" dirty="0" smtClean="0">
                <a:solidFill>
                  <a:srgbClr val="0070C0"/>
                </a:solidFill>
              </a:rPr>
              <a:t>pay to….”</a:t>
            </a:r>
          </a:p>
          <a:p>
            <a:pPr lvl="1"/>
            <a:endParaRPr lang="en-US" dirty="0" smtClean="0">
              <a:solidFill>
                <a:srgbClr val="0070C0"/>
              </a:solidFill>
            </a:endParaRPr>
          </a:p>
          <a:p>
            <a:pPr lvl="1"/>
            <a:endParaRPr lang="en-US" dirty="0" smtClean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036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Tell K-Means to find 10 categories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Category 4: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“trade”: 248 times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“china”: 184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“deal”: 125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“trump”: 112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“tariffs”: 78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Ex: “Trump threatens big tariffs on car imports…”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Ex: “In U.S.-China Phase 1 trade deal…”</a:t>
            </a:r>
          </a:p>
          <a:p>
            <a:pPr lvl="1"/>
            <a:endParaRPr lang="en-US" dirty="0" smtClean="0">
              <a:solidFill>
                <a:srgbClr val="0070C0"/>
              </a:solidFill>
            </a:endParaRPr>
          </a:p>
          <a:p>
            <a:pPr lvl="1"/>
            <a:endParaRPr lang="en-US" dirty="0" smtClean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7770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Tell K-Means to find 10 categories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478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Some other categories were less obvious</a:t>
            </a:r>
          </a:p>
          <a:p>
            <a:pPr lvl="1"/>
            <a:endParaRPr lang="en-US" dirty="0" smtClean="0">
              <a:solidFill>
                <a:srgbClr val="0070C0"/>
              </a:solidFill>
            </a:endParaRPr>
          </a:p>
          <a:p>
            <a:pPr lvl="1"/>
            <a:endParaRPr lang="en-US" dirty="0" smtClean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133600"/>
            <a:ext cx="7071379" cy="4411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2183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066800"/>
            <a:ext cx="8229600" cy="762000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Areas to examine: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36576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Which topics have been hot?</a:t>
            </a:r>
          </a:p>
          <a:p>
            <a:pPr marL="914400" lvl="1" indent="-514350"/>
            <a:r>
              <a:rPr lang="en-US" dirty="0" smtClean="0">
                <a:solidFill>
                  <a:srgbClr val="0070C0"/>
                </a:solidFill>
              </a:rPr>
              <a:t>Application for reporters and article writers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Can we classify articles better?</a:t>
            </a:r>
          </a:p>
          <a:p>
            <a:pPr marL="914400" lvl="1" indent="-514350"/>
            <a:r>
              <a:rPr lang="en-US" dirty="0" smtClean="0">
                <a:solidFill>
                  <a:srgbClr val="0070C0"/>
                </a:solidFill>
              </a:rPr>
              <a:t>Application for recommending articles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Can we measure the sentiment of articles?</a:t>
            </a:r>
          </a:p>
          <a:p>
            <a:pPr marL="914400" lvl="1" indent="-514350"/>
            <a:r>
              <a:rPr lang="en-US" dirty="0" smtClean="0">
                <a:solidFill>
                  <a:srgbClr val="0070C0"/>
                </a:solidFill>
              </a:rPr>
              <a:t>Application for NLP and for finance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96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Sentiment Analysis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4563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“NLTK” library can tokenize, show parse trees, evaluate sentiment, and more…</a:t>
            </a:r>
          </a:p>
          <a:p>
            <a:endParaRPr lang="en-US" dirty="0" smtClean="0">
              <a:solidFill>
                <a:srgbClr val="0070C0"/>
              </a:solidFill>
            </a:endParaRPr>
          </a:p>
          <a:p>
            <a:pPr marL="400050" lvl="1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“SEATTLE (Reuters) - Boeing Co (,) on Saturday successfully completed the maiden flight of the world's largest twin-</a:t>
            </a:r>
            <a:r>
              <a:rPr lang="en-US" dirty="0" err="1" smtClean="0">
                <a:solidFill>
                  <a:srgbClr val="0070C0"/>
                </a:solidFill>
              </a:rPr>
              <a:t>engined</a:t>
            </a:r>
            <a:r>
              <a:rPr lang="en-US" dirty="0" smtClean="0">
                <a:solidFill>
                  <a:srgbClr val="0070C0"/>
                </a:solidFill>
              </a:rPr>
              <a:t> jetliner, the 777X. ,The 252-foot-long passenger jet landed at Boeing Field near downtown Seattle at 2:00 p.m. local time</a:t>
            </a:r>
            <a:r>
              <a:rPr lang="en-US" dirty="0" smtClean="0">
                <a:solidFill>
                  <a:srgbClr val="0070C0"/>
                </a:solidFill>
              </a:rPr>
              <a:t>”</a:t>
            </a:r>
          </a:p>
          <a:p>
            <a:pPr marL="400050" lvl="1" indent="0">
              <a:buNone/>
            </a:pPr>
            <a:endParaRPr lang="en-US" dirty="0" smtClean="0">
              <a:solidFill>
                <a:srgbClr val="0070C0"/>
              </a:solidFill>
            </a:endParaRPr>
          </a:p>
          <a:p>
            <a:pPr marL="400050" lvl="1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Sentiment is:  </a:t>
            </a:r>
            <a:r>
              <a:rPr lang="en-US" dirty="0" smtClean="0">
                <a:solidFill>
                  <a:srgbClr val="0070C0"/>
                </a:solidFill>
              </a:rPr>
              <a:t>	0.34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0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Sentiment Analysis - Finance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4563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Sep 17 2019 has the lowest sentiment.  China's industrial production declined to 17.5 year </a:t>
            </a:r>
            <a:r>
              <a:rPr lang="en-US" dirty="0" smtClean="0">
                <a:solidFill>
                  <a:srgbClr val="0070C0"/>
                </a:solidFill>
              </a:rPr>
              <a:t>low.  Oil </a:t>
            </a:r>
            <a:r>
              <a:rPr lang="en-US" dirty="0" smtClean="0">
                <a:solidFill>
                  <a:srgbClr val="0070C0"/>
                </a:solidFill>
              </a:rPr>
              <a:t>market was still recovering from drone attack on Saudi facilities.  The S&amp;P500 dropped </a:t>
            </a:r>
            <a:r>
              <a:rPr lang="en-US" dirty="0" smtClean="0">
                <a:solidFill>
                  <a:srgbClr val="0070C0"/>
                </a:solidFill>
              </a:rPr>
              <a:t>0.3%</a:t>
            </a:r>
          </a:p>
          <a:p>
            <a:endParaRPr lang="en-US" dirty="0" smtClean="0">
              <a:solidFill>
                <a:srgbClr val="0070C0"/>
              </a:solidFill>
            </a:endParaRPr>
          </a:p>
          <a:p>
            <a:r>
              <a:rPr lang="en-US" dirty="0" smtClean="0">
                <a:solidFill>
                  <a:srgbClr val="0070C0"/>
                </a:solidFill>
              </a:rPr>
              <a:t>July </a:t>
            </a:r>
            <a:r>
              <a:rPr lang="en-US" dirty="0" smtClean="0">
                <a:solidFill>
                  <a:srgbClr val="0070C0"/>
                </a:solidFill>
              </a:rPr>
              <a:t>28 2019 (Sunday) had the highest sentiment.  When stocks opened on July 29 2019, S&amp;P500 rose 0.04%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994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Maybe we can make money in stocks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24000"/>
            <a:ext cx="8397742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14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Let’s look at the other points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447800"/>
            <a:ext cx="6972901" cy="4659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9857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80999"/>
            <a:ext cx="7924800" cy="616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7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Sentiment Analysis - Finance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Evidence that news sentiment impacts stocks is weak.  Monetizing is even harder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Possible reasons: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“NLTK” is not trained for financial news sentiment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Retail investors face many hurdles while trading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The financial markets are already very efficient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Stocks react to where reality materializes relative to prior expectations</a:t>
            </a:r>
          </a:p>
          <a:p>
            <a:pPr lvl="1"/>
            <a:endParaRPr lang="en-US" dirty="0" smtClean="0">
              <a:solidFill>
                <a:srgbClr val="0070C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90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Natural Language Processing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278" y="1447800"/>
            <a:ext cx="8229600" cy="48768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Advantage: many applications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Auto-complete / auto-correct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Customer satisfaction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Translation between two languages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Spam filters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Chat bots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Challenge: High quality NLP analysis requires a large amount of data, proper cleaning &amp; pre-processing, and recurrent neural networks</a:t>
            </a:r>
          </a:p>
          <a:p>
            <a:pPr lvl="1"/>
            <a:endParaRPr lang="en-US" dirty="0" smtClean="0">
              <a:solidFill>
                <a:srgbClr val="0070C0"/>
              </a:solidFill>
            </a:endParaRPr>
          </a:p>
          <a:p>
            <a:endParaRPr lang="en-US" dirty="0" smtClean="0">
              <a:solidFill>
                <a:srgbClr val="0070C0"/>
              </a:solidFill>
            </a:endParaRPr>
          </a:p>
          <a:p>
            <a:pPr lvl="1"/>
            <a:endParaRPr lang="en-US" dirty="0" smtClean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750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Appendix: K-Means Illustration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524000"/>
            <a:ext cx="6553200" cy="491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967" y="5421301"/>
            <a:ext cx="142875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003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Appendix: K-Means Discussion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There were ~6,500 observations / news articles (n = 6,500)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I used the 250 most common words as my 250 features (m = 250)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Consideration 1: Choosing the number of clusters (value of k)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Consideration 2: Random initialization to avoid getting stuck at local optima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3551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564" y="0"/>
            <a:ext cx="10301653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6753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7448" cy="6860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 descr="Image result for reuters new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7" y="6265313"/>
            <a:ext cx="1358153" cy="595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9695" y="10668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Palatino Linotype" pitchFamily="18" charset="0"/>
              </a:rPr>
              <a:t>Data Source</a:t>
            </a:r>
            <a:endParaRPr lang="en-US" b="1" dirty="0">
              <a:solidFill>
                <a:schemeClr val="bg1"/>
              </a:solidFill>
              <a:latin typeface="Palatino Linotype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62000" y="1600200"/>
            <a:ext cx="8229600" cy="4525963"/>
          </a:xfrm>
        </p:spPr>
        <p:txBody>
          <a:bodyPr/>
          <a:lstStyle/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6,500+ Reuters business articles over the past half-year (dates: July 25, 2019 to Jan 25, 2019)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For each article: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Timestamp (date + time)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Classification (world, technology, politics, </a:t>
            </a:r>
            <a:r>
              <a:rPr lang="en-US" dirty="0" err="1">
                <a:solidFill>
                  <a:schemeClr val="bg1"/>
                </a:solidFill>
              </a:rPr>
              <a:t>e</a:t>
            </a:r>
            <a:r>
              <a:rPr lang="en-US" dirty="0" err="1" smtClean="0">
                <a:solidFill>
                  <a:schemeClr val="bg1"/>
                </a:solidFill>
              </a:rPr>
              <a:t>tc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Title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Full body of article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248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6" y="2362200"/>
            <a:ext cx="9042779" cy="2601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72725" y="692927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In </a:t>
            </a:r>
            <a:r>
              <a:rPr lang="en-US" dirty="0" err="1" smtClean="0">
                <a:solidFill>
                  <a:srgbClr val="0070C0"/>
                </a:solidFill>
              </a:rPr>
              <a:t>Jupyter</a:t>
            </a:r>
            <a:r>
              <a:rPr lang="en-US" dirty="0" smtClean="0">
                <a:solidFill>
                  <a:srgbClr val="0070C0"/>
                </a:solidFill>
              </a:rPr>
              <a:t> Notebook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5334000"/>
            <a:ext cx="142875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474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7448" cy="6860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 descr="Image result for reuters new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7" y="6265313"/>
            <a:ext cx="1358153" cy="595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295400"/>
            <a:ext cx="79248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First Glance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2743200"/>
            <a:ext cx="7848600" cy="3075731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How many unique words do you think appeared in these 6,500+ news articles?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Given the dataset was from past 6 months, which were the most common words?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772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066800"/>
            <a:ext cx="9088193" cy="4647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 fontScale="90000"/>
          </a:bodyPr>
          <a:lstStyle/>
          <a:p>
            <a:r>
              <a:rPr lang="en-US" smtClean="0">
                <a:solidFill>
                  <a:schemeClr val="bg1"/>
                </a:solidFill>
              </a:rPr>
              <a:t>Using Python's </a:t>
            </a:r>
            <a:r>
              <a:rPr lang="en-US" dirty="0" smtClean="0">
                <a:solidFill>
                  <a:schemeClr val="bg1"/>
                </a:solidFill>
              </a:rPr>
              <a:t>“</a:t>
            </a:r>
            <a:r>
              <a:rPr lang="en-US" dirty="0" err="1" smtClean="0">
                <a:solidFill>
                  <a:schemeClr val="bg1"/>
                </a:solidFill>
              </a:rPr>
              <a:t>WordCloud</a:t>
            </a:r>
            <a:r>
              <a:rPr lang="en-US" dirty="0" smtClean="0">
                <a:solidFill>
                  <a:schemeClr val="bg1"/>
                </a:solidFill>
              </a:rPr>
              <a:t>” Package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29295" y="5791200"/>
            <a:ext cx="8229600" cy="10207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Unique words: 54,000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42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 descr="C:\Users\JoeZh\Desktop\20 Word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838200"/>
            <a:ext cx="9067800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8016" y="1371600"/>
            <a:ext cx="142875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071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MAIN\NYCDSA\Web_Scraping_Project\Graphic - Appearance of word oi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45" y="76200"/>
            <a:ext cx="9067800" cy="5800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17455" y="5829014"/>
            <a:ext cx="8229600" cy="1020763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Sep 17, 2019: </a:t>
            </a:r>
            <a:r>
              <a:rPr lang="en-US" dirty="0" smtClean="0">
                <a:solidFill>
                  <a:srgbClr val="0070C0"/>
                </a:solidFill>
              </a:rPr>
              <a:t>Two </a:t>
            </a:r>
            <a:r>
              <a:rPr lang="en-US" dirty="0" smtClean="0">
                <a:solidFill>
                  <a:srgbClr val="0070C0"/>
                </a:solidFill>
              </a:rPr>
              <a:t>major Saudi oil installations hit by drone strike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457200"/>
            <a:ext cx="142875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78694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878</Words>
  <Application>Microsoft Office PowerPoint</Application>
  <PresentationFormat>On-screen Show (4:3)</PresentationFormat>
  <Paragraphs>133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Web-Scraping Project: Analyzing Half Year of Reuters News Articles  For NYC Data Science Academy Joe Lu, Jan 2020</vt:lpstr>
      <vt:lpstr>Areas to examine:</vt:lpstr>
      <vt:lpstr>PowerPoint Presentation</vt:lpstr>
      <vt:lpstr>Data Source</vt:lpstr>
      <vt:lpstr>In Jupyter Notebook</vt:lpstr>
      <vt:lpstr>First Glance</vt:lpstr>
      <vt:lpstr>Using Python's “WordCloud” Package</vt:lpstr>
      <vt:lpstr>PowerPoint Presentation</vt:lpstr>
      <vt:lpstr>PowerPoint Presentation</vt:lpstr>
      <vt:lpstr>PowerPoint Presentation</vt:lpstr>
      <vt:lpstr>PowerPoint Presentation</vt:lpstr>
      <vt:lpstr>Reuters already labeled the articles…</vt:lpstr>
      <vt:lpstr>Some labels are redundant</vt:lpstr>
      <vt:lpstr>Let's use clustering to make new labels</vt:lpstr>
      <vt:lpstr>Tell K-Means to find 10 categories</vt:lpstr>
      <vt:lpstr>Tell K-Means to find 10 categories</vt:lpstr>
      <vt:lpstr>Tell K-Means to find 10 categories</vt:lpstr>
      <vt:lpstr>Tell K-Means to find 10 categories</vt:lpstr>
      <vt:lpstr>Tell K-Means to find 10 categories</vt:lpstr>
      <vt:lpstr>Sentiment Analysis</vt:lpstr>
      <vt:lpstr>Sentiment Analysis - Finance</vt:lpstr>
      <vt:lpstr>Maybe we can make money in stocks</vt:lpstr>
      <vt:lpstr>Let’s look at the other points</vt:lpstr>
      <vt:lpstr>PowerPoint Presentation</vt:lpstr>
      <vt:lpstr>Sentiment Analysis - Finance</vt:lpstr>
      <vt:lpstr>Natural Language Processing</vt:lpstr>
      <vt:lpstr>Appendix: K-Means Illustration</vt:lpstr>
      <vt:lpstr>Appendix: K-Means Discussion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 Lu</dc:creator>
  <cp:lastModifiedBy>Joe Lu</cp:lastModifiedBy>
  <cp:revision>76</cp:revision>
  <dcterms:created xsi:type="dcterms:W3CDTF">2020-01-26T23:07:39Z</dcterms:created>
  <dcterms:modified xsi:type="dcterms:W3CDTF">2020-01-28T03:12:32Z</dcterms:modified>
</cp:coreProperties>
</file>

<file path=docProps/thumbnail.jpeg>
</file>